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375" r:id="rId3"/>
    <p:sldId id="367" r:id="rId4"/>
    <p:sldId id="258" r:id="rId5"/>
    <p:sldId id="257" r:id="rId6"/>
    <p:sldId id="279" r:id="rId7"/>
  </p:sldIdLst>
  <p:sldSz cx="9144000" cy="6858000" type="screen4x3"/>
  <p:notesSz cx="9144000" cy="6858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0066" y="294259"/>
            <a:ext cx="248386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6939" y="4969840"/>
            <a:ext cx="7310120" cy="94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82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7710" y="1995297"/>
            <a:ext cx="3285490" cy="4227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5028" y="1949323"/>
            <a:ext cx="3496309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93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37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03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4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3185" y="446658"/>
            <a:ext cx="643762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874" y="1790141"/>
            <a:ext cx="8096250" cy="386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37" y="523442"/>
            <a:ext cx="3706906" cy="2119346"/>
          </a:xfrm>
          <a:prstGeom prst="rect">
            <a:avLst/>
          </a:prstGeom>
        </p:spPr>
        <p:txBody>
          <a:bodyPr vert="horz" wrap="square" lIns="0" tIns="12556" rIns="0" bIns="0" rtlCol="0">
            <a:spAutoFit/>
          </a:bodyPr>
          <a:lstStyle/>
          <a:p>
            <a:pPr marL="7793" marR="3464" algn="ctr">
              <a:lnSpc>
                <a:spcPts val="6095"/>
              </a:lnSpc>
              <a:spcBef>
                <a:spcPts val="99"/>
              </a:spcBef>
            </a:pPr>
            <a:r>
              <a:rPr spc="-3" dirty="0"/>
              <a:t>Advance  Electronic</a:t>
            </a:r>
            <a:r>
              <a:rPr spc="-48" dirty="0"/>
              <a:t> </a:t>
            </a:r>
            <a:r>
              <a:rPr spc="-3" dirty="0"/>
              <a:t>I</a:t>
            </a:r>
          </a:p>
          <a:p>
            <a:pPr algn="ctr">
              <a:spcBef>
                <a:spcPts val="290"/>
              </a:spcBef>
            </a:pPr>
            <a:r>
              <a:rPr sz="3273" b="0" spc="-3" dirty="0">
                <a:latin typeface="Courier New"/>
                <a:cs typeface="Courier New"/>
              </a:rPr>
              <a:t>THIRD</a:t>
            </a:r>
            <a:r>
              <a:rPr sz="3273" b="0" spc="-34" dirty="0">
                <a:latin typeface="Courier New"/>
                <a:cs typeface="Courier New"/>
              </a:rPr>
              <a:t> </a:t>
            </a:r>
            <a:r>
              <a:rPr sz="3273" b="0" spc="-3" dirty="0">
                <a:latin typeface="Courier New"/>
                <a:cs typeface="Courier New"/>
              </a:rPr>
              <a:t>YEAR</a:t>
            </a:r>
            <a:endParaRPr sz="3273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3952" y="4375092"/>
            <a:ext cx="640773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Electronic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8743" y="4375092"/>
            <a:ext cx="733425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Devices</a:t>
            </a:r>
            <a:r>
              <a:rPr sz="818" spc="17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and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9934" y="4109648"/>
            <a:ext cx="2486891" cy="514663"/>
          </a:xfrm>
          <a:prstGeom prst="rect">
            <a:avLst/>
          </a:prstGeom>
        </p:spPr>
        <p:txBody>
          <a:bodyPr vert="horz" wrap="square" lIns="0" tIns="70139" rIns="0" bIns="0" rtlCol="0">
            <a:spAutoFit/>
          </a:bodyPr>
          <a:lstStyle/>
          <a:p>
            <a:pPr marL="41563" defTabSz="623438">
              <a:spcBef>
                <a:spcPts val="552"/>
              </a:spcBef>
            </a:pPr>
            <a:r>
              <a:rPr sz="784" b="1" i="1" spc="109" dirty="0">
                <a:solidFill>
                  <a:prstClr val="black"/>
                </a:solidFill>
                <a:latin typeface="Times New Roman"/>
                <a:cs typeface="Times New Roman"/>
              </a:rPr>
              <a:t>Main</a:t>
            </a:r>
            <a:r>
              <a:rPr sz="784" b="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84" b="1" i="1" spc="58" dirty="0">
                <a:solidFill>
                  <a:prstClr val="black"/>
                </a:solidFill>
                <a:latin typeface="Times New Roman"/>
                <a:cs typeface="Times New Roman"/>
              </a:rPr>
              <a:t>References:</a:t>
            </a:r>
            <a:endParaRPr sz="78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4085" marR="3464" indent="-155859" defTabSz="623438">
              <a:lnSpc>
                <a:spcPts val="927"/>
              </a:lnSpc>
              <a:spcBef>
                <a:spcPts val="740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1- </a:t>
            </a:r>
            <a:r>
              <a:rPr sz="682" i="1" spc="99" dirty="0">
                <a:solidFill>
                  <a:prstClr val="black"/>
                </a:solidFill>
                <a:latin typeface="Times New Roman"/>
                <a:cs typeface="Times New Roman"/>
              </a:rPr>
              <a:t>Robert </a:t>
            </a:r>
            <a:r>
              <a:rPr sz="682" i="1" spc="48" dirty="0">
                <a:solidFill>
                  <a:prstClr val="black"/>
                </a:solidFill>
                <a:latin typeface="Times New Roman"/>
                <a:cs typeface="Times New Roman"/>
              </a:rPr>
              <a:t>L. </a:t>
            </a:r>
            <a:r>
              <a:rPr sz="682" i="1" spc="89" dirty="0">
                <a:solidFill>
                  <a:prstClr val="black"/>
                </a:solidFill>
                <a:latin typeface="Times New Roman"/>
                <a:cs typeface="Times New Roman"/>
              </a:rPr>
              <a:t>Boylestad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sz="682" i="1" spc="72" dirty="0">
                <a:solidFill>
                  <a:prstClr val="black"/>
                </a:solidFill>
                <a:latin typeface="Times New Roman"/>
                <a:cs typeface="Times New Roman"/>
              </a:rPr>
              <a:t>Louis </a:t>
            </a:r>
            <a:r>
              <a:rPr sz="682" i="1" spc="92" dirty="0">
                <a:solidFill>
                  <a:prstClr val="black"/>
                </a:solidFill>
                <a:latin typeface="Times New Roman"/>
                <a:cs typeface="Times New Roman"/>
              </a:rPr>
              <a:t>Nashelsky</a:t>
            </a:r>
            <a:r>
              <a:rPr sz="818" spc="92" dirty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 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Circuit Theory</a:t>
            </a:r>
            <a:r>
              <a:rPr sz="818" spc="-1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9934" y="4607849"/>
            <a:ext cx="1805853" cy="150758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 defTabSz="623438">
              <a:spcBef>
                <a:spcPts val="72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2-</a:t>
            </a:r>
            <a:r>
              <a:rPr sz="920" spc="-443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682" i="1" spc="102" dirty="0">
                <a:solidFill>
                  <a:prstClr val="black"/>
                </a:solidFill>
                <a:latin typeface="Times New Roman"/>
                <a:cs typeface="Times New Roman"/>
              </a:rPr>
              <a:t>Thomas</a:t>
            </a:r>
            <a:r>
              <a:rPr sz="682" i="1" spc="48" dirty="0">
                <a:solidFill>
                  <a:prstClr val="black"/>
                </a:solidFill>
                <a:latin typeface="Times New Roman"/>
                <a:cs typeface="Times New Roman"/>
              </a:rPr>
              <a:t> L.</a:t>
            </a:r>
            <a:r>
              <a:rPr sz="682" i="1" spc="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82" i="1" spc="75" dirty="0">
                <a:solidFill>
                  <a:prstClr val="black"/>
                </a:solidFill>
                <a:latin typeface="Times New Roman"/>
                <a:cs typeface="Times New Roman"/>
              </a:rPr>
              <a:t>Floyd</a:t>
            </a:r>
            <a:r>
              <a:rPr sz="818" spc="75" dirty="0">
                <a:solidFill>
                  <a:prstClr val="black"/>
                </a:solidFill>
                <a:latin typeface="Courier New"/>
                <a:cs typeface="Courier New"/>
              </a:rPr>
              <a:t>,</a:t>
            </a:r>
            <a:r>
              <a:rPr sz="818" spc="-14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 Electronic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3024" y="4621357"/>
            <a:ext cx="952933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Devices. CCV</a:t>
            </a:r>
            <a:r>
              <a:rPr sz="818" spc="-58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9934" y="4736696"/>
            <a:ext cx="4076267" cy="150758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 defTabSz="623438">
              <a:spcBef>
                <a:spcPts val="72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3- </a:t>
            </a:r>
            <a:r>
              <a:rPr sz="682" i="1" spc="112" dirty="0">
                <a:solidFill>
                  <a:prstClr val="black"/>
                </a:solidFill>
                <a:latin typeface="Times New Roman"/>
                <a:cs typeface="Times New Roman"/>
              </a:rPr>
              <a:t>Adel </a:t>
            </a:r>
            <a:r>
              <a:rPr sz="682" i="1" spc="37" dirty="0">
                <a:solidFill>
                  <a:prstClr val="black"/>
                </a:solidFill>
                <a:latin typeface="Times New Roman"/>
                <a:cs typeface="Times New Roman"/>
              </a:rPr>
              <a:t>S. </a:t>
            </a:r>
            <a:r>
              <a:rPr sz="682" i="1" spc="92" dirty="0">
                <a:solidFill>
                  <a:prstClr val="black"/>
                </a:solidFill>
                <a:latin typeface="Times New Roman"/>
                <a:cs typeface="Times New Roman"/>
              </a:rPr>
              <a:t>Sedra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sz="682" i="1" spc="123" dirty="0">
                <a:solidFill>
                  <a:prstClr val="black"/>
                </a:solidFill>
                <a:latin typeface="Times New Roman"/>
                <a:cs typeface="Times New Roman"/>
              </a:rPr>
              <a:t>Kenneth </a:t>
            </a:r>
            <a:r>
              <a:rPr sz="682" i="1" spc="61" dirty="0">
                <a:solidFill>
                  <a:prstClr val="black"/>
                </a:solidFill>
                <a:latin typeface="Times New Roman"/>
                <a:cs typeface="Times New Roman"/>
              </a:rPr>
              <a:t>Carless </a:t>
            </a:r>
            <a:r>
              <a:rPr sz="682" i="1" spc="89" dirty="0">
                <a:solidFill>
                  <a:prstClr val="black"/>
                </a:solidFill>
                <a:latin typeface="Times New Roman"/>
                <a:cs typeface="Times New Roman"/>
              </a:rPr>
              <a:t>Smith</a:t>
            </a:r>
            <a:r>
              <a:rPr sz="818" spc="89" dirty="0">
                <a:solidFill>
                  <a:prstClr val="black"/>
                </a:solidFill>
                <a:latin typeface="Courier New"/>
                <a:cs typeface="Courier New"/>
              </a:rPr>
              <a:t>,</a:t>
            </a:r>
            <a:r>
              <a:rPr sz="818" spc="-33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Microelectronic circuits 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1192" y="3466165"/>
            <a:ext cx="1349952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  <a:tabLst>
                <a:tab pos="748991" algn="l"/>
              </a:tabLst>
            </a:pPr>
            <a:r>
              <a:rPr sz="1227" b="1" i="1" spc="-27" dirty="0">
                <a:solidFill>
                  <a:prstClr val="black"/>
                </a:solidFill>
                <a:latin typeface="Arial"/>
                <a:cs typeface="Arial"/>
              </a:rPr>
              <a:t>Lecturer:	</a:t>
            </a:r>
            <a:r>
              <a:rPr sz="1227" b="1" i="1" spc="-136" dirty="0">
                <a:solidFill>
                  <a:prstClr val="black"/>
                </a:solidFill>
                <a:latin typeface="Arial"/>
                <a:cs typeface="Arial"/>
              </a:rPr>
              <a:t>Abbas</a:t>
            </a:r>
            <a:r>
              <a:rPr sz="1227" b="1" i="1" spc="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27" b="1" i="1" spc="-99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sz="122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6564" y="3466165"/>
            <a:ext cx="486208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1227" b="1" i="1" spc="-184" dirty="0">
                <a:solidFill>
                  <a:prstClr val="black"/>
                </a:solidFill>
                <a:latin typeface="Arial"/>
                <a:cs typeface="Arial"/>
              </a:rPr>
              <a:t>Hameed</a:t>
            </a:r>
            <a:endParaRPr sz="1227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/>
              <a:t>Electronic Devices and Circuit Theory 11th Ed., Robert L. Boylestad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936748" y="1676400"/>
            <a:ext cx="3035807" cy="1546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1" y="1866341"/>
            <a:ext cx="79460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7200" u="none" dirty="0">
                <a:solidFill>
                  <a:srgbClr val="FFFF00"/>
                </a:solidFill>
                <a:latin typeface="Bell MT" panose="02020503060305020303" pitchFamily="18" charset="0"/>
                <a:cs typeface="Akhbar MT" pitchFamily="2" charset="-78"/>
              </a:rPr>
              <a:t>Frequency Response</a:t>
            </a:r>
            <a:endParaRPr sz="7200" u="none" dirty="0">
              <a:solidFill>
                <a:srgbClr val="FFFF00"/>
              </a:solidFill>
              <a:latin typeface="Bell MT" panose="02020503060305020303" pitchFamily="18" charset="0"/>
              <a:cs typeface="Akhbar MT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1D3CF-5E21-4B85-A934-A3B2179E92BB}"/>
              </a:ext>
            </a:extLst>
          </p:cNvPr>
          <p:cNvSpPr txBox="1"/>
          <p:nvPr/>
        </p:nvSpPr>
        <p:spPr>
          <a:xfrm>
            <a:off x="5277729" y="3218571"/>
            <a:ext cx="3886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  BJT and JFET</a:t>
            </a:r>
            <a:endParaRPr lang="ar-IQ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90A0B-2A8C-4A63-AC21-12948A15B149}"/>
              </a:ext>
            </a:extLst>
          </p:cNvPr>
          <p:cNvSpPr txBox="1"/>
          <p:nvPr/>
        </p:nvSpPr>
        <p:spPr>
          <a:xfrm>
            <a:off x="152400" y="5450209"/>
            <a:ext cx="78592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1- Electronic Devices and Circuit Theory       by   Robert L. </a:t>
            </a:r>
            <a:r>
              <a:rPr lang="en-US" sz="2000" dirty="0" err="1">
                <a:solidFill>
                  <a:schemeClr val="bg1"/>
                </a:solidFill>
              </a:rPr>
              <a:t>Boylestad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2- Electronic  Devices. CCV                               by   Thomas L. Floyd</a:t>
            </a:r>
          </a:p>
          <a:p>
            <a:r>
              <a:rPr lang="en-US" sz="2000" dirty="0">
                <a:solidFill>
                  <a:schemeClr val="bg1"/>
                </a:solidFill>
              </a:rPr>
              <a:t>3- Microelectronic Circuits                               by   </a:t>
            </a:r>
            <a:r>
              <a:rPr lang="en-US" sz="2000" dirty="0" err="1">
                <a:solidFill>
                  <a:schemeClr val="bg1"/>
                </a:solidFill>
              </a:rPr>
              <a:t>Sedra</a:t>
            </a:r>
            <a:r>
              <a:rPr lang="en-US" sz="2000" dirty="0">
                <a:solidFill>
                  <a:schemeClr val="bg1"/>
                </a:solidFill>
              </a:rPr>
              <a:t>/Smith</a:t>
            </a:r>
            <a:endParaRPr lang="ar-IQ" sz="2000" dirty="0">
              <a:solidFill>
                <a:schemeClr val="bg1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9AF74D5-9977-42E1-8DA2-1F6A0FB11CCD}"/>
              </a:ext>
            </a:extLst>
          </p:cNvPr>
          <p:cNvSpPr txBox="1">
            <a:spLocks/>
          </p:cNvSpPr>
          <p:nvPr/>
        </p:nvSpPr>
        <p:spPr>
          <a:xfrm>
            <a:off x="671053" y="3722850"/>
            <a:ext cx="79460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 u="heavy">
                <a:solidFill>
                  <a:srgbClr val="00AFEF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7200" u="none" kern="0" dirty="0" err="1">
                <a:solidFill>
                  <a:srgbClr val="FFFF00"/>
                </a:solidFill>
                <a:latin typeface="Bell MT" panose="02020503060305020303" pitchFamily="18" charset="0"/>
                <a:cs typeface="Akhbar MT" pitchFamily="2" charset="-78"/>
              </a:rPr>
              <a:t>Lect</a:t>
            </a:r>
            <a:r>
              <a:rPr lang="en-US" sz="7200" u="none" kern="0" dirty="0">
                <a:solidFill>
                  <a:srgbClr val="FFFF00"/>
                </a:solidFill>
                <a:latin typeface="Bell MT" panose="02020503060305020303" pitchFamily="18" charset="0"/>
                <a:cs typeface="Akhbar MT" pitchFamily="2" charset="-78"/>
              </a:rPr>
              <a:t> 3 introduction</a:t>
            </a:r>
          </a:p>
        </p:txBody>
      </p:sp>
    </p:spTree>
    <p:extLst>
      <p:ext uri="{BB962C8B-B14F-4D97-AF65-F5344CB8AC3E}">
        <p14:creationId xmlns:p14="http://schemas.microsoft.com/office/powerpoint/2010/main" val="243952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58755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none" dirty="0">
                <a:solidFill>
                  <a:schemeClr val="bg1"/>
                </a:solidFill>
              </a:rPr>
              <a:t>Typical Frequency Response</a:t>
            </a:r>
            <a:endParaRPr spc="-13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3F60C-FF6A-40DA-A74A-C3DCE1BF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" y="2057400"/>
            <a:ext cx="9753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C22361-0CDA-4CE8-860D-A4009DEE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437629" cy="553998"/>
          </a:xfrm>
        </p:spPr>
        <p:txBody>
          <a:bodyPr/>
          <a:lstStyle/>
          <a:p>
            <a:r>
              <a:rPr lang="en-US" i="1" u="none" dirty="0" err="1">
                <a:solidFill>
                  <a:schemeClr val="bg1"/>
                </a:solidFill>
              </a:rPr>
              <a:t>Semilog</a:t>
            </a:r>
            <a:r>
              <a:rPr lang="en-US" i="1" u="none" dirty="0">
                <a:solidFill>
                  <a:schemeClr val="bg1"/>
                </a:solidFill>
              </a:rPr>
              <a:t> graph paper.</a:t>
            </a:r>
            <a:endParaRPr lang="ar-IQ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6950B-5C90-459B-8A1C-0D8B7F7A6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706398"/>
            <a:ext cx="9296400" cy="61279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9438" y="347599"/>
            <a:ext cx="3310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135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4A7CF-F5AA-40A1-A821-2D5524AA8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782559" cy="2385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D41B6A-D58B-4D48-934B-AD2C39204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57" y="3399597"/>
            <a:ext cx="881619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60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2876</TotalTime>
  <Words>109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Akhbar MT</vt:lpstr>
      <vt:lpstr>Arial</vt:lpstr>
      <vt:lpstr>Bell MT</vt:lpstr>
      <vt:lpstr>Calibri</vt:lpstr>
      <vt:lpstr>Courier New</vt:lpstr>
      <vt:lpstr>Times New Roman</vt:lpstr>
      <vt:lpstr>Office Theme</vt:lpstr>
      <vt:lpstr>1_Office Theme</vt:lpstr>
      <vt:lpstr>Advance  Electronic I THIRD YEAR</vt:lpstr>
      <vt:lpstr>Frequency Response</vt:lpstr>
      <vt:lpstr>Typical Frequency Response</vt:lpstr>
      <vt:lpstr>Semilog graph paper.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WiMAX</dc:title>
  <dc:creator>abbasw</dc:creator>
  <cp:lastModifiedBy>abbasw</cp:lastModifiedBy>
  <cp:revision>73</cp:revision>
  <dcterms:created xsi:type="dcterms:W3CDTF">2017-10-15T11:51:09Z</dcterms:created>
  <dcterms:modified xsi:type="dcterms:W3CDTF">2018-11-11T15:43:45Z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2017-10-15T00:00:00Z</vt:filetime>
  </property>
</Properties>
</file>